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2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612" r:id="rId26"/>
    <p:sldId id="616" r:id="rId27"/>
    <p:sldId id="613" r:id="rId28"/>
    <p:sldId id="614" r:id="rId29"/>
    <p:sldId id="615" r:id="rId30"/>
    <p:sldId id="618" r:id="rId31"/>
    <p:sldId id="617" r:id="rId32"/>
    <p:sldId id="619" r:id="rId33"/>
    <p:sldId id="609" r:id="rId34"/>
    <p:sldId id="610" r:id="rId35"/>
    <p:sldId id="611" r:id="rId36"/>
    <p:sldId id="636" r:id="rId37"/>
    <p:sldId id="639" r:id="rId38"/>
    <p:sldId id="640" r:id="rId39"/>
    <p:sldId id="641" r:id="rId40"/>
    <p:sldId id="642" r:id="rId41"/>
    <p:sldId id="643" r:id="rId42"/>
    <p:sldId id="644" r:id="rId43"/>
    <p:sldId id="645" r:id="rId44"/>
    <p:sldId id="646" r:id="rId45"/>
    <p:sldId id="647" r:id="rId46"/>
    <p:sldId id="660" r:id="rId47"/>
    <p:sldId id="677" r:id="rId48"/>
    <p:sldId id="655" r:id="rId49"/>
    <p:sldId id="659" r:id="rId50"/>
    <p:sldId id="661" r:id="rId51"/>
    <p:sldId id="670" r:id="rId52"/>
    <p:sldId id="671" r:id="rId53"/>
    <p:sldId id="672" r:id="rId54"/>
    <p:sldId id="673" r:id="rId55"/>
    <p:sldId id="674" r:id="rId56"/>
    <p:sldId id="675" r:id="rId57"/>
    <p:sldId id="676" r:id="rId58"/>
    <p:sldId id="678" r:id="rId59"/>
    <p:sldId id="700" r:id="rId60"/>
    <p:sldId id="737" r:id="rId61"/>
    <p:sldId id="738" r:id="rId62"/>
    <p:sldId id="739" r:id="rId63"/>
    <p:sldId id="740" r:id="rId64"/>
    <p:sldId id="704" r:id="rId65"/>
    <p:sldId id="707" r:id="rId66"/>
    <p:sldId id="743" r:id="rId67"/>
    <p:sldId id="744" r:id="rId68"/>
    <p:sldId id="745" r:id="rId69"/>
    <p:sldId id="746" r:id="rId70"/>
    <p:sldId id="747" r:id="rId71"/>
    <p:sldId id="710" r:id="rId72"/>
    <p:sldId id="711" r:id="rId73"/>
    <p:sldId id="712" r:id="rId74"/>
    <p:sldId id="713" r:id="rId75"/>
    <p:sldId id="714" r:id="rId76"/>
    <p:sldId id="715" r:id="rId77"/>
    <p:sldId id="716" r:id="rId78"/>
    <p:sldId id="717" r:id="rId79"/>
    <p:sldId id="727" r:id="rId80"/>
    <p:sldId id="718" r:id="rId81"/>
    <p:sldId id="719" r:id="rId82"/>
    <p:sldId id="720" r:id="rId83"/>
    <p:sldId id="721" r:id="rId84"/>
    <p:sldId id="754" r:id="rId85"/>
    <p:sldId id="722" r:id="rId86"/>
    <p:sldId id="723" r:id="rId87"/>
    <p:sldId id="725" r:id="rId88"/>
    <p:sldId id="724" r:id="rId89"/>
    <p:sldId id="726" r:id="rId90"/>
    <p:sldId id="761" r:id="rId91"/>
    <p:sldId id="762" r:id="rId92"/>
    <p:sldId id="763" r:id="rId93"/>
    <p:sldId id="764" r:id="rId94"/>
    <p:sldId id="765" r:id="rId95"/>
    <p:sldId id="766" r:id="rId96"/>
    <p:sldId id="767" r:id="rId97"/>
    <p:sldId id="768" r:id="rId98"/>
    <p:sldId id="769" r:id="rId99"/>
    <p:sldId id="770" r:id="rId100"/>
    <p:sldId id="771" r:id="rId101"/>
    <p:sldId id="772" r:id="rId102"/>
    <p:sldId id="773" r:id="rId103"/>
    <p:sldId id="774" r:id="rId104"/>
    <p:sldId id="775" r:id="rId105"/>
    <p:sldId id="596" r:id="rId106"/>
    <p:sldId id="597" r:id="rId107"/>
    <p:sldId id="598" r:id="rId108"/>
    <p:sldId id="599" r:id="rId109"/>
    <p:sldId id="600" r:id="rId110"/>
    <p:sldId id="601" r:id="rId111"/>
    <p:sldId id="602" r:id="rId112"/>
    <p:sldId id="604" r:id="rId113"/>
    <p:sldId id="605" r:id="rId114"/>
    <p:sldId id="608" r:id="rId115"/>
    <p:sldId id="627" r:id="rId116"/>
    <p:sldId id="628" r:id="rId117"/>
    <p:sldId id="606" r:id="rId118"/>
    <p:sldId id="607" r:id="rId119"/>
    <p:sldId id="638" r:id="rId120"/>
    <p:sldId id="648" r:id="rId121"/>
    <p:sldId id="657" r:id="rId122"/>
    <p:sldId id="650" r:id="rId123"/>
    <p:sldId id="658" r:id="rId124"/>
    <p:sldId id="656" r:id="rId125"/>
    <p:sldId id="649" r:id="rId126"/>
    <p:sldId id="651" r:id="rId127"/>
    <p:sldId id="652" r:id="rId128"/>
    <p:sldId id="653" r:id="rId129"/>
    <p:sldId id="654" r:id="rId130"/>
    <p:sldId id="662" r:id="rId131"/>
    <p:sldId id="663" r:id="rId132"/>
    <p:sldId id="664" r:id="rId133"/>
    <p:sldId id="669" r:id="rId134"/>
    <p:sldId id="665" r:id="rId135"/>
    <p:sldId id="668" r:id="rId136"/>
    <p:sldId id="667" r:id="rId137"/>
    <p:sldId id="681" r:id="rId138"/>
    <p:sldId id="679" r:id="rId139"/>
    <p:sldId id="682" r:id="rId140"/>
    <p:sldId id="683" r:id="rId141"/>
    <p:sldId id="684" r:id="rId142"/>
    <p:sldId id="686" r:id="rId143"/>
    <p:sldId id="685" r:id="rId144"/>
    <p:sldId id="689" r:id="rId145"/>
    <p:sldId id="688" r:id="rId146"/>
    <p:sldId id="690" r:id="rId147"/>
    <p:sldId id="691" r:id="rId148"/>
    <p:sldId id="692" r:id="rId149"/>
    <p:sldId id="696" r:id="rId150"/>
    <p:sldId id="697" r:id="rId151"/>
    <p:sldId id="698" r:id="rId152"/>
    <p:sldId id="735" r:id="rId153"/>
    <p:sldId id="736" r:id="rId154"/>
    <p:sldId id="699" r:id="rId155"/>
    <p:sldId id="703" r:id="rId156"/>
    <p:sldId id="752" r:id="rId157"/>
    <p:sldId id="753" r:id="rId158"/>
    <p:sldId id="755" r:id="rId159"/>
    <p:sldId id="756" r:id="rId160"/>
    <p:sldId id="758" r:id="rId161"/>
    <p:sldId id="778" r:id="rId162"/>
    <p:sldId id="779" r:id="rId163"/>
    <p:sldId id="780" r:id="rId164"/>
    <p:sldId id="783" r:id="rId165"/>
    <p:sldId id="784" r:id="rId166"/>
    <p:sldId id="785" r:id="rId167"/>
    <p:sldId id="790" r:id="rId168"/>
    <p:sldId id="728" r:id="rId169"/>
    <p:sldId id="729" r:id="rId170"/>
    <p:sldId id="730" r:id="rId171"/>
    <p:sldId id="731" r:id="rId172"/>
    <p:sldId id="732" r:id="rId173"/>
    <p:sldId id="733" r:id="rId174"/>
    <p:sldId id="734" r:id="rId175"/>
    <p:sldId id="748" r:id="rId176"/>
    <p:sldId id="749" r:id="rId177"/>
    <p:sldId id="750" r:id="rId178"/>
    <p:sldId id="694" r:id="rId179"/>
    <p:sldId id="693" r:id="rId180"/>
    <p:sldId id="695" r:id="rId181"/>
    <p:sldId id="751" r:id="rId182"/>
    <p:sldId id="757" r:id="rId183"/>
    <p:sldId id="759" r:id="rId184"/>
    <p:sldId id="760" r:id="rId185"/>
    <p:sldId id="776" r:id="rId186"/>
    <p:sldId id="777" r:id="rId187"/>
    <p:sldId id="787" r:id="rId188"/>
    <p:sldId id="794" r:id="rId189"/>
    <p:sldId id="788" r:id="rId190"/>
    <p:sldId id="789" r:id="rId191"/>
    <p:sldId id="791" r:id="rId192"/>
    <p:sldId id="792" r:id="rId193"/>
    <p:sldId id="795" r:id="rId194"/>
    <p:sldId id="793" r:id="rId195"/>
    <p:sldId id="796" r:id="rId196"/>
    <p:sldId id="797" r:id="rId197"/>
    <p:sldId id="799" r:id="rId198"/>
    <p:sldId id="798" r:id="rId199"/>
    <p:sldId id="800" r:id="rId200"/>
    <p:sldId id="801" r:id="rId2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논문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700"/>
            <p14:sldId id="737"/>
            <p14:sldId id="738"/>
            <p14:sldId id="739"/>
            <p14:sldId id="740"/>
            <p14:sldId id="704"/>
            <p14:sldId id="707"/>
            <p14:sldId id="743"/>
            <p14:sldId id="744"/>
            <p14:sldId id="745"/>
            <p14:sldId id="746"/>
            <p14:sldId id="747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54"/>
            <p14:sldId id="722"/>
            <p14:sldId id="723"/>
            <p14:sldId id="725"/>
            <p14:sldId id="724"/>
            <p14:sldId id="726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</p14:sldIdLst>
        </p14:section>
        <p14:section name="업무" id="{AD3C0609-DA0B-2243-B228-DF54E42B4499}">
          <p14:sldIdLst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91"/>
            <p14:sldId id="692"/>
            <p14:sldId id="696"/>
            <p14:sldId id="697"/>
            <p14:sldId id="698"/>
            <p14:sldId id="735"/>
            <p14:sldId id="736"/>
            <p14:sldId id="699"/>
            <p14:sldId id="703"/>
            <p14:sldId id="752"/>
            <p14:sldId id="753"/>
            <p14:sldId id="755"/>
            <p14:sldId id="756"/>
            <p14:sldId id="758"/>
            <p14:sldId id="778"/>
            <p14:sldId id="779"/>
            <p14:sldId id="780"/>
            <p14:sldId id="783"/>
            <p14:sldId id="784"/>
            <p14:sldId id="785"/>
            <p14:sldId id="790"/>
            <p14:sldId id="728"/>
            <p14:sldId id="729"/>
            <p14:sldId id="730"/>
            <p14:sldId id="731"/>
            <p14:sldId id="732"/>
            <p14:sldId id="733"/>
            <p14:sldId id="734"/>
            <p14:sldId id="748"/>
            <p14:sldId id="749"/>
            <p14:sldId id="750"/>
            <p14:sldId id="694"/>
            <p14:sldId id="693"/>
            <p14:sldId id="695"/>
            <p14:sldId id="751"/>
            <p14:sldId id="757"/>
            <p14:sldId id="759"/>
            <p14:sldId id="760"/>
            <p14:sldId id="776"/>
            <p14:sldId id="777"/>
            <p14:sldId id="787"/>
            <p14:sldId id="794"/>
            <p14:sldId id="788"/>
            <p14:sldId id="789"/>
            <p14:sldId id="791"/>
            <p14:sldId id="792"/>
            <p14:sldId id="795"/>
            <p14:sldId id="793"/>
            <p14:sldId id="796"/>
            <p14:sldId id="797"/>
            <p14:sldId id="799"/>
            <p14:sldId id="798"/>
            <p14:sldId id="800"/>
            <p14:sldId id="8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4944" autoAdjust="0"/>
  </p:normalViewPr>
  <p:slideViewPr>
    <p:cSldViewPr snapToGrid="0">
      <p:cViewPr varScale="1">
        <p:scale>
          <a:sx n="149" d="100"/>
          <a:sy n="149" d="100"/>
        </p:scale>
        <p:origin x="104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tableStyles" Target="tableStyle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microsoft.com/office/2016/11/relationships/changesInfo" Target="changesInfos/changesInfo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204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4677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5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5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226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135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4116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1212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60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4222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2428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1746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793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64818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9651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9816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3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61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7055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5910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131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1440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4774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98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15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6446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529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0304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094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7154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1244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1917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7366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30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7843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08590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9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40825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3721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0757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0441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90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74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58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6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84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56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61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422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01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5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7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55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9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851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8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248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79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9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5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39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67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5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618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299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81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6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36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9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90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28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582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18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679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753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676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554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90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4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53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223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04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44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230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892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363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643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474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3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1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263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927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456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1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223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345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800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544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1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30.png"/><Relationship Id="rId4" Type="http://schemas.openxmlformats.org/officeDocument/2006/relationships/image" Target="../media/image1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138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245.png"/><Relationship Id="rId3" Type="http://schemas.openxmlformats.org/officeDocument/2006/relationships/image" Target="../media/image183.png"/><Relationship Id="rId21" Type="http://schemas.openxmlformats.org/officeDocument/2006/relationships/image" Target="../media/image240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44.png"/><Relationship Id="rId2" Type="http://schemas.openxmlformats.org/officeDocument/2006/relationships/notesSlide" Target="../notesSlides/notesSlide139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24" Type="http://schemas.openxmlformats.org/officeDocument/2006/relationships/image" Target="../media/image243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8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Classification 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Transfer learning on the </a:t>
            </a:r>
            <a:r>
              <a:rPr kumimoji="1" lang="en-US" altLang="ko-Kore-KR" dirty="0" err="1"/>
              <a:t>iNaturalists</a:t>
            </a:r>
            <a:r>
              <a:rPr kumimoji="1" lang="en-US" altLang="ko-Kore-KR" dirty="0"/>
              <a:t> and Places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</a:t>
            </a:r>
            <a:r>
              <a:rPr kumimoji="1" lang="en-US" altLang="ko-Kore-KR" dirty="0" err="1"/>
              <a:t>iNat</a:t>
            </a:r>
            <a:r>
              <a:rPr kumimoji="1" lang="en-US" altLang="ko-Kore-KR" dirty="0"/>
              <a:t>, our method shows strong scaling behavior. (accuracy improves with bigger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Places, our MAE is higher performance than previous best results.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7B9C39-FCA6-614B-A0B5-F0D3E56D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09" y="4608401"/>
            <a:ext cx="5616781" cy="1830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79799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 and 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 is a simple self-supervised method similar to techniques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Self-supervised learning in CV may now be embarking on a similar trajectory as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note that images and languages are signals  of a different nature.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observe that our MAE infers complex, holistic reconstructions.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1800" b="1" dirty="0"/>
              <a:t>Thoughts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Take insight to train holistic features. </a:t>
            </a:r>
          </a:p>
          <a:p>
            <a:r>
              <a:rPr kumimoji="1" lang="en-US" altLang="ko-Kore-KR" dirty="0"/>
              <a:t>   (Pixel is not same as word. Even patch is also not same.)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can apply Mask token later and independently. -&gt; How to use this for train holistic features.</a:t>
            </a:r>
          </a:p>
        </p:txBody>
      </p:sp>
    </p:spTree>
    <p:extLst>
      <p:ext uri="{BB962C8B-B14F-4D97-AF65-F5344CB8AC3E}">
        <p14:creationId xmlns:p14="http://schemas.microsoft.com/office/powerpoint/2010/main" val="62689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jax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0245"/>
              </p:ext>
            </p:extLst>
          </p:nvPr>
        </p:nvGraphicFramePr>
        <p:xfrm>
          <a:off x="437068" y="1897285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542443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and Fine-tunned model : vit_base_patch16_224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14E0C-EF2F-9146-AFFC-741C42EA80B1}"/>
              </a:ext>
            </a:extLst>
          </p:cNvPr>
          <p:cNvSpPr txBox="1"/>
          <p:nvPr/>
        </p:nvSpPr>
        <p:spPr>
          <a:xfrm>
            <a:off x="5726243" y="565312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dirty="0"/>
              <a:t>https://</a:t>
            </a:r>
            <a:r>
              <a:rPr lang="en" altLang="ko-Kore-KR" dirty="0" err="1"/>
              <a:t>davidlds.tistory.com</a:t>
            </a:r>
            <a:r>
              <a:rPr lang="en" altLang="ko-Kore-KR" dirty="0"/>
              <a:t>/27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52947-ABF1-1A4F-BFBE-411E1F8EEB75}"/>
              </a:ext>
            </a:extLst>
          </p:cNvPr>
          <p:cNvSpPr txBox="1"/>
          <p:nvPr/>
        </p:nvSpPr>
        <p:spPr>
          <a:xfrm>
            <a:off x="3770617" y="6069724"/>
            <a:ext cx="794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Ref) pre-training accuracy = 77.91%, fine-tuning accuracy = 84.15%</a:t>
            </a:r>
            <a:endParaRPr lang="ko-Kore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6E040-0A6A-8F40-A939-64B7D85A2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0"/>
          <a:stretch/>
        </p:blipFill>
        <p:spPr>
          <a:xfrm>
            <a:off x="796663" y="4238825"/>
            <a:ext cx="3994551" cy="1091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7C9F06-362C-6F42-AB0B-28649650C3D0}"/>
              </a:ext>
            </a:extLst>
          </p:cNvPr>
          <p:cNvSpPr/>
          <p:nvPr/>
        </p:nvSpPr>
        <p:spPr>
          <a:xfrm>
            <a:off x="2934353" y="5128977"/>
            <a:ext cx="616450" cy="1908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A2B6C-876A-9541-93EE-B4E813559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" y="2878183"/>
            <a:ext cx="314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</a:t>
            </a:r>
            <a:r>
              <a:rPr kumimoji="1" lang="en-US" altLang="ko-Kore-KR" dirty="0">
                <a:solidFill>
                  <a:srgbClr val="0000FF"/>
                </a:solidFill>
              </a:rPr>
              <a:t>_in21k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 = 0.003, Batch size = 64, epochs = 8, (160k</a:t>
            </a:r>
            <a:r>
              <a:rPr kumimoji="1" lang="ko-KR" altLang="en-US" dirty="0"/>
              <a:t> </a:t>
            </a:r>
            <a:r>
              <a:rPr kumimoji="1" lang="en-US" altLang="ko-KR" dirty="0"/>
              <a:t>steps) -&gt; Accuracy = 71.18%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Accuracy is lower than 77%. Train the last model with changed Lr(=0.0003).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Lr = 0.0003, Batch size = 64, epochs = 8, (160k steps) -&gt; Accuracy = 76.79%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CA3E31-6489-0F4E-8013-A8AD957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" y="2247448"/>
            <a:ext cx="9131015" cy="10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79F797-F805-2340-836E-B3FC61C2F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4"/>
          <a:stretch/>
        </p:blipFill>
        <p:spPr>
          <a:xfrm>
            <a:off x="793820" y="4132753"/>
            <a:ext cx="3699515" cy="10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7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</a:t>
            </a:r>
            <a:r>
              <a:rPr kumimoji="1" lang="ko-KR" altLang="en-US" dirty="0"/>
              <a:t>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되도록 변경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나누지 않았던 오류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18E56-BDDF-E14E-A7B5-CAA83D84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4" y="3328827"/>
            <a:ext cx="3560394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1B2EED-934C-1643-A6B0-A03C9E34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45" y="3328827"/>
            <a:ext cx="6495700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05B41-068C-F741-ADEE-0AA296F1B65B}"/>
              </a:ext>
            </a:extLst>
          </p:cNvPr>
          <p:cNvSpPr/>
          <p:nvPr/>
        </p:nvSpPr>
        <p:spPr>
          <a:xfrm>
            <a:off x="1160757" y="5229547"/>
            <a:ext cx="3257945" cy="115813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48B43D-4C34-1142-9163-6C3355A8D44E}"/>
              </a:ext>
            </a:extLst>
          </p:cNvPr>
          <p:cNvSpPr/>
          <p:nvPr/>
        </p:nvSpPr>
        <p:spPr>
          <a:xfrm>
            <a:off x="5474190" y="4883941"/>
            <a:ext cx="4245163" cy="124973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7275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나누는 값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06EF1-7FC5-AD4B-AD20-8ABEE13C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3048156"/>
            <a:ext cx="8140700" cy="3390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1CFB3E-CB0B-7A47-86AB-D88ECC113C80}"/>
              </a:ext>
            </a:extLst>
          </p:cNvPr>
          <p:cNvSpPr/>
          <p:nvPr/>
        </p:nvSpPr>
        <p:spPr>
          <a:xfrm>
            <a:off x="2422765" y="5834739"/>
            <a:ext cx="7430152" cy="3087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8307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53121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76.92%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74.11%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75.07%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76.16%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78.65%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78.43%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763C4-A5D3-E74D-95E7-F50850A4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62938"/>
            <a:ext cx="5356360" cy="29131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02948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3.00E-04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2.95E-04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2.80E-04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2.56E-04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2.25E-04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1.89E-04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1.50E-04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1.11E-04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7.50E-05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4.39E-05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2.01E-05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5.11E-06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380B8-1F84-5A41-9BCE-81BA1003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822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35829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71.76%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73.26%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75.22%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65975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86DA58C-5573-9245-9CEF-8CDD5CCB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59482"/>
            <a:ext cx="5356360" cy="2916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662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71C385-ADEA-B044-B264-BEEF6808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(Loss)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FC047-5F54-B240-ADBF-F314C21FCE2A}"/>
              </a:ext>
            </a:extLst>
          </p:cNvPr>
          <p:cNvSpPr txBox="1"/>
          <p:nvPr/>
        </p:nvSpPr>
        <p:spPr>
          <a:xfrm>
            <a:off x="6320436" y="1963193"/>
            <a:ext cx="20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[Same learning rate]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AF36B-6AD1-7745-A2C4-0BB7EA56EAA6}"/>
              </a:ext>
            </a:extLst>
          </p:cNvPr>
          <p:cNvSpPr txBox="1"/>
          <p:nvPr/>
        </p:nvSpPr>
        <p:spPr>
          <a:xfrm>
            <a:off x="360699" y="1963193"/>
            <a:ext cx="31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[Cosine annealing learning rate]</a:t>
            </a:r>
            <a:endParaRPr kumimoji="1" lang="ko-Kore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A82F2EA-6DBC-AA4B-8CF7-5F47805CD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99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13458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Cross Entropy Loss </a:t>
            </a:r>
            <a:r>
              <a:rPr kumimoji="1" lang="ko-KR" altLang="en-US" dirty="0"/>
              <a:t>구하는 방법 잘못되어 수정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 시 </a:t>
            </a:r>
            <a:r>
              <a:rPr kumimoji="1" lang="en-US" altLang="ko-KR" dirty="0" err="1"/>
              <a:t>dist_label</a:t>
            </a:r>
            <a:r>
              <a:rPr kumimoji="1" lang="ko-KR" altLang="en-US" dirty="0"/>
              <a:t>을 선언한 뒤 </a:t>
            </a:r>
            <a:r>
              <a:rPr kumimoji="1" lang="ko-KR" altLang="en-US" dirty="0" err="1"/>
              <a:t>커스텀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cross_entropy_loss</a:t>
            </a:r>
            <a:r>
              <a:rPr kumimoji="1" lang="ko-KR" altLang="en-US" dirty="0"/>
              <a:t>로 계산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2173C-AC96-D14E-A63F-6AE83196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2926877"/>
            <a:ext cx="67818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2498C4-2ADA-D642-8FEF-66C352159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5562479"/>
            <a:ext cx="7988300" cy="59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FAE6A6-3882-9C47-9545-0E242448D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4657428"/>
            <a:ext cx="5676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10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랜덤하게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180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270</a:t>
            </a:r>
            <a:r>
              <a:rPr kumimoji="1" lang="ko-KR" altLang="en-US" dirty="0"/>
              <a:t>도로 회전하도록 코드 수정</a:t>
            </a:r>
            <a:r>
              <a:rPr kumimoji="1"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FE1E15-5563-0F4D-B040-7373CB92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9" y="2481776"/>
            <a:ext cx="6324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9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of random rotate version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/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72.61%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75.93%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/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5A70-2313-0141-AB93-271183B930F1}"/>
              </a:ext>
            </a:extLst>
          </p:cNvPr>
          <p:cNvSpPr txBox="1"/>
          <p:nvPr/>
        </p:nvSpPr>
        <p:spPr>
          <a:xfrm>
            <a:off x="3059394" y="3555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C3F9A1-0F43-4C45-B969-ADCEFEFD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723" y="1659482"/>
            <a:ext cx="5356360" cy="2912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59410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/>
              <a:t>Batch size is 512 for fine-tuning, models are trained with 20k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/>
              <a:t>Base LR = 0.01, LR Decay = cosine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Epochs </a:t>
            </a:r>
            <a:r>
              <a:rPr kumimoji="1" lang="ko-KR" altLang="en-US" dirty="0"/>
              <a:t>환산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 * 20,000 / 64 = 160k = </a:t>
            </a:r>
            <a:r>
              <a:rPr kumimoji="1" lang="en-US" altLang="ko-KR" dirty="0">
                <a:solidFill>
                  <a:srgbClr val="0000FF"/>
                </a:solidFill>
              </a:rPr>
              <a:t>8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</a:t>
            </a:r>
            <a:r>
              <a:rPr kumimoji="1" lang="ko-KR" altLang="en-US" dirty="0"/>
              <a:t> 환산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 / 64 = 8 , 0.01 / 8 = </a:t>
            </a:r>
            <a:r>
              <a:rPr kumimoji="1" lang="en-US" altLang="ko-KR" dirty="0">
                <a:solidFill>
                  <a:srgbClr val="0000FF"/>
                </a:solidFill>
              </a:rPr>
              <a:t>1.25E-03</a:t>
            </a:r>
            <a:endParaRPr kumimoji="1" lang="en" altLang="ko-KR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Uniform</a:t>
            </a:r>
            <a:r>
              <a:rPr kumimoji="1" lang="en" altLang="ko-KR" dirty="0"/>
              <a:t> learning rate</a:t>
            </a:r>
            <a:r>
              <a:rPr kumimoji="1" lang="ko-KR" altLang="en-US" dirty="0"/>
              <a:t>가 아닌 </a:t>
            </a:r>
            <a:r>
              <a:rPr kumimoji="1" lang="en-US" altLang="ko-KR" dirty="0">
                <a:solidFill>
                  <a:srgbClr val="0000FF"/>
                </a:solidFill>
              </a:rPr>
              <a:t>cosine learning rate</a:t>
            </a:r>
            <a:r>
              <a:rPr kumimoji="1" lang="ko-KR" altLang="en-US" dirty="0"/>
              <a:t>가 맞음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809B03-0734-6942-A24D-FC8BD18D4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38" y="4823901"/>
            <a:ext cx="6806724" cy="16151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B9ED2A-ACDB-5744-A8A9-9B3192F0D79C}"/>
              </a:ext>
            </a:extLst>
          </p:cNvPr>
          <p:cNvSpPr/>
          <p:nvPr/>
        </p:nvSpPr>
        <p:spPr>
          <a:xfrm>
            <a:off x="2906916" y="5920197"/>
            <a:ext cx="6057622" cy="1900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48702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use </a:t>
            </a:r>
            <a:r>
              <a:rPr lang="el-GR" altLang="ko-Kore-KR" dirty="0">
                <a:solidFill>
                  <a:srgbClr val="0000FF"/>
                </a:solidFill>
              </a:rPr>
              <a:t>λ = 1.5 </a:t>
            </a:r>
            <a:r>
              <a:rPr lang="en" altLang="ko-Kore-KR" dirty="0"/>
              <a:t>for all of them except those listed in Table 8.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Image size : 224 x 224 -&gt; </a:t>
            </a:r>
            <a:r>
              <a:rPr kumimoji="1" lang="en-US" altLang="ko-KR" dirty="0">
                <a:solidFill>
                  <a:srgbClr val="0000FF"/>
                </a:solidFill>
              </a:rPr>
              <a:t>384 x 384 (</a:t>
            </a:r>
            <a:r>
              <a:rPr kumimoji="1" lang="ko-KR" altLang="en-US" dirty="0">
                <a:solidFill>
                  <a:srgbClr val="0000FF"/>
                </a:solidFill>
              </a:rPr>
              <a:t>불가능</a:t>
            </a:r>
            <a:r>
              <a:rPr kumimoji="1" lang="en-US" altLang="ko-KR" dirty="0">
                <a:solidFill>
                  <a:srgbClr val="0000FF"/>
                </a:solidFill>
              </a:rPr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사이즈는 불러오는 라이브러리 모델의 고정된 값이라 수정이 불가능함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Fine-tuning, P-Rotate transformation, </a:t>
            </a:r>
            <a:r>
              <a:rPr kumimoji="1" lang="en-US" altLang="ko-KR" dirty="0">
                <a:solidFill>
                  <a:srgbClr val="0000FF"/>
                </a:solidFill>
              </a:rPr>
              <a:t>patch size = 32</a:t>
            </a:r>
            <a:endParaRPr kumimoji="1" lang="en" altLang="ko-KR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7CA29-91C9-A04E-8C50-DD0D5CCDD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4" y="3962469"/>
            <a:ext cx="5533332" cy="2476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C19822-99C0-B441-8A95-76AE8186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86" y="4293490"/>
            <a:ext cx="5393050" cy="18145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5BC65B-B8F4-F54F-A6F1-B427487C3F63}"/>
              </a:ext>
            </a:extLst>
          </p:cNvPr>
          <p:cNvSpPr/>
          <p:nvPr/>
        </p:nvSpPr>
        <p:spPr>
          <a:xfrm>
            <a:off x="3693129" y="3979560"/>
            <a:ext cx="1776179" cy="19078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FDC3BD-00C6-A747-ABBE-2A9B4D7866A4}"/>
              </a:ext>
            </a:extLst>
          </p:cNvPr>
          <p:cNvSpPr/>
          <p:nvPr/>
        </p:nvSpPr>
        <p:spPr>
          <a:xfrm>
            <a:off x="6426359" y="5717136"/>
            <a:ext cx="5042097" cy="12751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7656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594F8-446E-5E4C-915C-2E805022A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7" y="1716514"/>
            <a:ext cx="9134683" cy="20375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3ADD28-76FF-9646-8D45-3140A4FE8B85}"/>
              </a:ext>
            </a:extLst>
          </p:cNvPr>
          <p:cNvSpPr/>
          <p:nvPr/>
        </p:nvSpPr>
        <p:spPr>
          <a:xfrm>
            <a:off x="1520112" y="2957521"/>
            <a:ext cx="9134683" cy="8050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3B58C8-B61C-3840-AF14-B1184EC38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09" y="4122730"/>
            <a:ext cx="7390581" cy="23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22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95424"/>
              </p:ext>
            </p:extLst>
          </p:nvPr>
        </p:nvGraphicFramePr>
        <p:xfrm>
          <a:off x="2013476" y="4955696"/>
          <a:ext cx="816504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70.12%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71.99%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3.54%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5.82%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rgbClr val="0000FF"/>
                          </a:solidFill>
                        </a:rPr>
                        <a:t>6.21%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9.73%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3.18%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5.55%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6.34%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rgbClr val="0000FF"/>
                          </a:solidFill>
                        </a:rPr>
                        <a:t>7.38%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1934099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5A70-2313-0141-AB93-271183B930F1}"/>
              </a:ext>
            </a:extLst>
          </p:cNvPr>
          <p:cNvSpPr txBox="1"/>
          <p:nvPr/>
        </p:nvSpPr>
        <p:spPr>
          <a:xfrm>
            <a:off x="3059394" y="3555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805F259A-386C-7646-92B4-6E308A2D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693457"/>
              </p:ext>
            </p:extLst>
          </p:nvPr>
        </p:nvGraphicFramePr>
        <p:xfrm>
          <a:off x="8350606" y="1681192"/>
          <a:ext cx="1615326" cy="2004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 err="1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1.25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1.20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1.07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8.64</a:t>
                      </a:r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6.25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3.86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1.83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4.76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5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61696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Debug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note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결과 이미지 중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대문자가 아닌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소문자로 인한 에러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리눅스 커널 해당 폴더에서 코드 입력 시 해결됨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" altLang="ko-KR" dirty="0"/>
              <a:t>rename 's/\.jpg$/.JPG/' *.jpg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Run</a:t>
            </a:r>
            <a:r>
              <a:rPr kumimoji="1" lang="ko-KR" altLang="en-US" dirty="0"/>
              <a:t> 마다 수정해야할 부분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path_proposed</a:t>
            </a:r>
            <a:r>
              <a:rPr kumimoji="1" lang="ko-KR" altLang="en-US" dirty="0"/>
              <a:t>만 새로운 모델 폴더로 변경하면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크기에 따른 동적 프로그래밍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일부 이미지 크기가 맞지 않는 경우가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수정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질문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메서드 수정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이미지 </a:t>
            </a:r>
            <a:r>
              <a:rPr kumimoji="1" lang="en-US" altLang="ko-KR" dirty="0"/>
              <a:t>crop)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B52A-933B-8844-822B-A141C71C0E1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9E7B4-77E2-2D4C-B54C-DF1802F1D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4" y="3561308"/>
            <a:ext cx="5715000" cy="46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F955-87A8-1C4F-AD9C-F5380276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4" y="4505215"/>
            <a:ext cx="4406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86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총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이미지 파일 진행 </a:t>
            </a:r>
            <a:r>
              <a:rPr kumimoji="1" lang="en-US" altLang="ko-KR" dirty="0"/>
              <a:t>(1-5.JPG,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2-10.JPG, 2-12.JPG,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DBA68-25A3-B64E-A394-665C4B39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37068" y="2394456"/>
            <a:ext cx="3797300" cy="325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BC226-1561-1243-881E-FDEB43425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2598014"/>
            <a:ext cx="2552700" cy="303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6EA14-0F3F-A74B-AF3D-F2A98682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6" y="2598014"/>
            <a:ext cx="2374900" cy="303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69AE-819E-0A4D-8F44-456BBF65C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9" y="2587740"/>
            <a:ext cx="2501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1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형태의 결과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엑셀</a:t>
            </a:r>
            <a:r>
              <a:rPr kumimoji="1" lang="ko-KR" altLang="en-US" dirty="0"/>
              <a:t> 형태의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52245-E3B8-304F-BC5B-E549DBF8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2219488"/>
            <a:ext cx="7632700" cy="1562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42640-E29D-6E40-9B83-D3BA02CD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4374238"/>
            <a:ext cx="77470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F912-DF55-2E41-86A0-1AD806A6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4" y="3984868"/>
            <a:ext cx="1610831" cy="2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78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K3C256L32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G(1777409, 87312826368) , R/B(1777409, 82462113792)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741C-FEE1-E14C-B545-5C69754D1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0" y="2886771"/>
            <a:ext cx="4247948" cy="31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34DF99-A701-5C47-8FDF-6B294C0A1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50" y="2876496"/>
            <a:ext cx="4213619" cy="3193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5453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K3C16L21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G(2769, 172228608) , R/B(2769, 171048960)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230B4-9E07-2344-80D7-F4746E31C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9" y="2886771"/>
            <a:ext cx="4673029" cy="1846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5407A4-DA83-2F46-AAF9-A456C6C93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45" y="2886771"/>
            <a:ext cx="4673029" cy="1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96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5377AAC8-8A1B-1B4D-ACF5-D875D498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86700"/>
              </p:ext>
            </p:extLst>
          </p:nvPr>
        </p:nvGraphicFramePr>
        <p:xfrm>
          <a:off x="6429918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87312826368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172228608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82462113792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171048960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182B10-041E-954E-B112-E9890621A001}"/>
              </a:ext>
            </a:extLst>
          </p:cNvPr>
          <p:cNvSpPr txBox="1"/>
          <p:nvPr/>
        </p:nvSpPr>
        <p:spPr>
          <a:xfrm>
            <a:off x="2304387" y="2481776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[Parameters]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58D8-D791-F749-8B47-E2F903EF6145}"/>
              </a:ext>
            </a:extLst>
          </p:cNvPr>
          <p:cNvSpPr txBox="1"/>
          <p:nvPr/>
        </p:nvSpPr>
        <p:spPr>
          <a:xfrm>
            <a:off x="8670230" y="2481776"/>
            <a:ext cx="9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[FLOPs]</a:t>
            </a:r>
            <a:endParaRPr kumimoji="1" lang="ko-Kore-KR" altLang="en-US" dirty="0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A1F9CB42-58A8-0542-B779-FBD3A55BC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42601"/>
              </p:ext>
            </p:extLst>
          </p:nvPr>
        </p:nvGraphicFramePr>
        <p:xfrm>
          <a:off x="329532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8111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AA05E-BF78-534E-85B8-33910AC8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25251"/>
            <a:ext cx="6275233" cy="28270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1C570-F9E1-4944-AF2D-EF4D80BB78D3}"/>
              </a:ext>
            </a:extLst>
          </p:cNvPr>
          <p:cNvSpPr/>
          <p:nvPr/>
        </p:nvSpPr>
        <p:spPr>
          <a:xfrm>
            <a:off x="708866" y="3212235"/>
            <a:ext cx="4527163" cy="21676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69CD6-9973-804D-AE0A-04740052AAEC}"/>
              </a:ext>
            </a:extLst>
          </p:cNvPr>
          <p:cNvSpPr/>
          <p:nvPr/>
        </p:nvSpPr>
        <p:spPr>
          <a:xfrm>
            <a:off x="741522" y="3807830"/>
            <a:ext cx="2241164" cy="3940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4B346B-2DA0-C14D-A50C-BAFE7B203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46" y="1625251"/>
            <a:ext cx="4564732" cy="29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426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313953"/>
              </p:ext>
            </p:extLst>
          </p:nvPr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336929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44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63D88-C057-764E-BCDA-0FD0185D4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9" y="1681192"/>
            <a:ext cx="6325238" cy="4401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D7E8A8-B984-3741-A599-8B429FA3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09" y="1681192"/>
            <a:ext cx="4530226" cy="35897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7AB04F-572F-B346-826D-B7BD654B3DD9}"/>
              </a:ext>
            </a:extLst>
          </p:cNvPr>
          <p:cNvSpPr/>
          <p:nvPr/>
        </p:nvSpPr>
        <p:spPr>
          <a:xfrm>
            <a:off x="7327145" y="1896463"/>
            <a:ext cx="2316586" cy="2405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899665-43AD-074B-9D1E-EE2DEEFE7A3F}"/>
              </a:ext>
            </a:extLst>
          </p:cNvPr>
          <p:cNvSpPr/>
          <p:nvPr/>
        </p:nvSpPr>
        <p:spPr>
          <a:xfrm>
            <a:off x="7327145" y="3700687"/>
            <a:ext cx="3009923" cy="13178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899889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145"/>
              </p:ext>
            </p:extLst>
          </p:nvPr>
        </p:nvGraphicFramePr>
        <p:xfrm>
          <a:off x="661404" y="2006583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1297402" y="16372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6826" y="31020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3600566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2766733" y="3004201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5083397" y="5504769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2928599" y="5453806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5265676" y="5186902"/>
            <a:ext cx="81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forward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8DBF66-6863-464C-BF2E-07C2BD231DC1}"/>
              </a:ext>
            </a:extLst>
          </p:cNvPr>
          <p:cNvSpPr/>
          <p:nvPr/>
        </p:nvSpPr>
        <p:spPr>
          <a:xfrm>
            <a:off x="6990900" y="5139342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DBF8D7-40D6-CD40-9A55-5918D7BC80C2}"/>
              </a:ext>
            </a:extLst>
          </p:cNvPr>
          <p:cNvSpPr/>
          <p:nvPr/>
        </p:nvSpPr>
        <p:spPr>
          <a:xfrm>
            <a:off x="7913210" y="3486903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33934B-6BA0-C543-BF2A-B13A9CFF65B7}"/>
              </a:ext>
            </a:extLst>
          </p:cNvPr>
          <p:cNvSpPr/>
          <p:nvPr/>
        </p:nvSpPr>
        <p:spPr>
          <a:xfrm>
            <a:off x="7913209" y="4566206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84BAF2-7071-CA40-9121-B0C91A178E94}"/>
              </a:ext>
            </a:extLst>
          </p:cNvPr>
          <p:cNvSpPr txBox="1"/>
          <p:nvPr/>
        </p:nvSpPr>
        <p:spPr>
          <a:xfrm>
            <a:off x="4085077" y="1886687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2064F6-761E-294F-B1F5-3E179FB36962}"/>
              </a:ext>
            </a:extLst>
          </p:cNvPr>
          <p:cNvSpPr/>
          <p:nvPr/>
        </p:nvSpPr>
        <p:spPr>
          <a:xfrm>
            <a:off x="4578492" y="220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4C5A85-D750-E548-975F-78BBF4A91386}"/>
              </a:ext>
            </a:extLst>
          </p:cNvPr>
          <p:cNvSpPr/>
          <p:nvPr/>
        </p:nvSpPr>
        <p:spPr>
          <a:xfrm>
            <a:off x="4577011" y="3286740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A02DB7-1B8D-CD4C-8A23-3F4FCA34C8F9}"/>
              </a:ext>
            </a:extLst>
          </p:cNvPr>
          <p:cNvSpPr/>
          <p:nvPr/>
        </p:nvSpPr>
        <p:spPr>
          <a:xfrm>
            <a:off x="6990901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A353BCEC-991A-6645-869D-2B95EBC31546}"/>
              </a:ext>
            </a:extLst>
          </p:cNvPr>
          <p:cNvSpPr/>
          <p:nvPr/>
        </p:nvSpPr>
        <p:spPr>
          <a:xfrm>
            <a:off x="5083397" y="3112166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AFA23-F39E-C747-8206-D06DF3FA8C6F}"/>
              </a:ext>
            </a:extLst>
          </p:cNvPr>
          <p:cNvSpPr txBox="1"/>
          <p:nvPr/>
        </p:nvSpPr>
        <p:spPr>
          <a:xfrm>
            <a:off x="5223760" y="2794298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7F36AB-8FB4-AF42-B542-2236F6CDC91D}"/>
              </a:ext>
            </a:extLst>
          </p:cNvPr>
          <p:cNvSpPr/>
          <p:nvPr/>
        </p:nvSpPr>
        <p:spPr>
          <a:xfrm>
            <a:off x="6528265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E23A73-5F80-1C4E-8F25-D12B001DCA6E}"/>
              </a:ext>
            </a:extLst>
          </p:cNvPr>
          <p:cNvSpPr txBox="1"/>
          <p:nvPr/>
        </p:nvSpPr>
        <p:spPr>
          <a:xfrm>
            <a:off x="7418552" y="3163632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885237-9DC8-034D-B5DE-4D5898DF78BB}"/>
              </a:ext>
            </a:extLst>
          </p:cNvPr>
          <p:cNvSpPr txBox="1"/>
          <p:nvPr/>
        </p:nvSpPr>
        <p:spPr>
          <a:xfrm>
            <a:off x="3773805" y="4360913"/>
            <a:ext cx="182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65E547-D12A-294C-8461-88001EDBAA29}"/>
              </a:ext>
            </a:extLst>
          </p:cNvPr>
          <p:cNvSpPr txBox="1"/>
          <p:nvPr/>
        </p:nvSpPr>
        <p:spPr>
          <a:xfrm>
            <a:off x="6446359" y="6235448"/>
            <a:ext cx="1304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Output of ViT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829D1F-FE3A-CC46-A244-7FC10AAADDF7}"/>
              </a:ext>
            </a:extLst>
          </p:cNvPr>
          <p:cNvSpPr/>
          <p:nvPr/>
        </p:nvSpPr>
        <p:spPr>
          <a:xfrm>
            <a:off x="10351583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3ED869AC-78D4-FE45-B49A-E92E5B619E38}"/>
              </a:ext>
            </a:extLst>
          </p:cNvPr>
          <p:cNvSpPr/>
          <p:nvPr/>
        </p:nvSpPr>
        <p:spPr>
          <a:xfrm>
            <a:off x="8444079" y="4391632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83295F-8C4E-1F4F-AAA8-E084C8FFCE25}"/>
              </a:ext>
            </a:extLst>
          </p:cNvPr>
          <p:cNvSpPr txBox="1"/>
          <p:nvPr/>
        </p:nvSpPr>
        <p:spPr>
          <a:xfrm>
            <a:off x="8584442" y="4073764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A91156-2C26-EB47-9C72-BD118A674905}"/>
              </a:ext>
            </a:extLst>
          </p:cNvPr>
          <p:cNvSpPr/>
          <p:nvPr/>
        </p:nvSpPr>
        <p:spPr>
          <a:xfrm>
            <a:off x="9888947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98019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CBBF13-5D66-2049-871B-8E495B9E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87" y="1681192"/>
            <a:ext cx="5476229" cy="35405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D3F798-2CAB-1D44-AE32-67264C41C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5484176" cy="3529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8DB1ED-8214-8644-B9AE-130EF4E1BEB5}"/>
              </a:ext>
            </a:extLst>
          </p:cNvPr>
          <p:cNvSpPr/>
          <p:nvPr/>
        </p:nvSpPr>
        <p:spPr>
          <a:xfrm>
            <a:off x="697530" y="2657071"/>
            <a:ext cx="5223714" cy="20587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5E3646-D17F-9142-8F17-338D4BE41B7D}"/>
              </a:ext>
            </a:extLst>
          </p:cNvPr>
          <p:cNvSpPr/>
          <p:nvPr/>
        </p:nvSpPr>
        <p:spPr>
          <a:xfrm>
            <a:off x="6499617" y="3865385"/>
            <a:ext cx="2339583" cy="2385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578066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/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187974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/>
              <a:t>Trained ViT</a:t>
            </a:r>
          </a:p>
          <a:p>
            <a:pPr algn="ctr"/>
            <a:r>
              <a:rPr kumimoji="1" lang="en-US" altLang="ko-Kore-KR" sz="2000" b="1" dirty="0"/>
              <a:t>Encoder Blocks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4678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Survey: Image Mixing and Deleting for Data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567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6498771" y="3701143"/>
            <a:ext cx="1578429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97327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Cutout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사각형의 패치를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패치를 특정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 값으로 대체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최적의 </a:t>
            </a:r>
            <a:r>
              <a:rPr kumimoji="1" lang="en-US" altLang="ko-KR" dirty="0"/>
              <a:t>size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hyperparameter</a:t>
            </a:r>
            <a:r>
              <a:rPr kumimoji="1" lang="ko-KR" altLang="en-US" dirty="0"/>
              <a:t> 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 data</a:t>
            </a:r>
            <a:r>
              <a:rPr kumimoji="1" lang="ko-KR" altLang="en-US" dirty="0"/>
              <a:t> 에서 </a:t>
            </a:r>
            <a:r>
              <a:rPr kumimoji="1" lang="en-US" altLang="ko-KR" dirty="0"/>
              <a:t>grid search</a:t>
            </a:r>
            <a:r>
              <a:rPr kumimoji="1" lang="ko-KR" altLang="en-US" dirty="0"/>
              <a:t> 하여 결정함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C2C6DF-FFD0-B440-AA81-C746DCDC5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438569" y="4189065"/>
            <a:ext cx="2229349" cy="22499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3889B8-BA4C-DA4E-BDC1-220D121C6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9"/>
          <a:stretch/>
        </p:blipFill>
        <p:spPr>
          <a:xfrm>
            <a:off x="6524083" y="4187683"/>
            <a:ext cx="2229349" cy="22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495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Random erasing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사각형의 패치를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Cutout</a:t>
            </a:r>
            <a:r>
              <a:rPr kumimoji="1" lang="ko-KR" altLang="en-US" dirty="0"/>
              <a:t>과 다른 점은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의 확률로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제거를 결정함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Iteration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마다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size 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결정됨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04FCC0-A461-B14B-B1CD-788DE6161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16"/>
          <a:stretch/>
        </p:blipFill>
        <p:spPr>
          <a:xfrm>
            <a:off x="3451645" y="4187683"/>
            <a:ext cx="2236375" cy="22263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9385DC-9066-2D47-8B69-019AF7356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1"/>
          <a:stretch/>
        </p:blipFill>
        <p:spPr>
          <a:xfrm>
            <a:off x="6503982" y="4182135"/>
            <a:ext cx="2236376" cy="22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5438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Hide and seek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이미지를 </a:t>
            </a:r>
            <a:r>
              <a:rPr kumimoji="1" lang="en-US" altLang="ko-KR" dirty="0"/>
              <a:t>grid</a:t>
            </a:r>
            <a:r>
              <a:rPr kumimoji="1" lang="ko-KR" altLang="en-US" dirty="0"/>
              <a:t>로 쪼갠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확률에 따라 </a:t>
            </a:r>
            <a:r>
              <a:rPr kumimoji="1" lang="en-US" altLang="ko-KR" dirty="0"/>
              <a:t>cell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turn on/off.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Turn off</a:t>
            </a:r>
            <a:r>
              <a:rPr kumimoji="1" lang="ko-KR" altLang="en-US" dirty="0"/>
              <a:t> 된 </a:t>
            </a:r>
            <a:r>
              <a:rPr kumimoji="1" lang="en-US" altLang="ko-KR" dirty="0"/>
              <a:t>cell</a:t>
            </a:r>
            <a:r>
              <a:rPr kumimoji="1" lang="ko-KR" altLang="en-US" dirty="0"/>
              <a:t>은 전체 </a:t>
            </a:r>
            <a:r>
              <a:rPr kumimoji="1" lang="ko-KR" altLang="en-US" dirty="0" err="1"/>
              <a:t>데이터셋의</a:t>
            </a:r>
            <a:r>
              <a:rPr kumimoji="1" lang="ko-KR" altLang="en-US" dirty="0"/>
              <a:t> 모든 이미지의 픽셀 </a:t>
            </a:r>
            <a:r>
              <a:rPr kumimoji="1" lang="en-US" altLang="ko-KR" dirty="0"/>
              <a:t>value </a:t>
            </a:r>
            <a:r>
              <a:rPr kumimoji="1" lang="ko-KR" altLang="en-US" dirty="0"/>
              <a:t>평균값으로 대체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63E42-AF2D-5146-93DD-291A3E99C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58"/>
          <a:stretch/>
        </p:blipFill>
        <p:spPr>
          <a:xfrm>
            <a:off x="3438569" y="4187683"/>
            <a:ext cx="2261614" cy="22499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06834C-FEDB-1745-B396-E00E72CF8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16"/>
          <a:stretch/>
        </p:blipFill>
        <p:spPr>
          <a:xfrm>
            <a:off x="6491819" y="4187682"/>
            <a:ext cx="2261612" cy="22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97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GridMask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이미지를 </a:t>
            </a:r>
            <a:r>
              <a:rPr kumimoji="1" lang="en-US" altLang="ko-KR" dirty="0"/>
              <a:t>grid</a:t>
            </a:r>
            <a:r>
              <a:rPr kumimoji="1" lang="ko-KR" altLang="en-US" dirty="0"/>
              <a:t>로 나눈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지워진 영역과 보존된 영역이 교차 반복 되도록 </a:t>
            </a:r>
            <a:r>
              <a:rPr kumimoji="1" lang="en-US" altLang="ko-KR" dirty="0"/>
              <a:t>mask</a:t>
            </a:r>
            <a:r>
              <a:rPr kumimoji="1" lang="ko-KR" altLang="en-US" dirty="0"/>
              <a:t>를 구성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앞선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방법의 단점을 극복하기 위해 고안된 알고리즘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중요한 정보 전체를 지우지 않을 확률이 높음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82453C-4037-E241-B54C-0C607464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87"/>
          <a:stretch/>
        </p:blipFill>
        <p:spPr>
          <a:xfrm>
            <a:off x="3438569" y="4187682"/>
            <a:ext cx="2279972" cy="2249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951E40-8925-B745-ABF7-05070305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8"/>
          <a:stretch/>
        </p:blipFill>
        <p:spPr>
          <a:xfrm>
            <a:off x="6473461" y="4187683"/>
            <a:ext cx="2279971" cy="22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8338457" y="3701143"/>
            <a:ext cx="1578429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833582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CutMix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Sampling patch</a:t>
            </a:r>
            <a:r>
              <a:rPr kumimoji="1" lang="ko-KR" altLang="en-US" dirty="0"/>
              <a:t> 좌표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y</a:t>
            </a:r>
            <a:r>
              <a:rPr kumimoji="1" lang="en-US" altLang="ko-KR" dirty="0"/>
              <a:t>, r</a:t>
            </a:r>
            <a:r>
              <a:rPr kumimoji="1" lang="en-US" altLang="ko-KR" baseline="-25000" dirty="0"/>
              <a:t>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w</a:t>
            </a:r>
            <a:r>
              <a:rPr kumimoji="1" lang="ko-KR" altLang="en-US" dirty="0"/>
              <a:t>에 따라 이미지를 잘라 붙임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좌표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y</a:t>
            </a:r>
            <a:r>
              <a:rPr kumimoji="1" lang="en-US" altLang="ko-KR" dirty="0"/>
              <a:t>, r</a:t>
            </a:r>
            <a:r>
              <a:rPr kumimoji="1" lang="en-US" altLang="ko-KR" baseline="-25000" dirty="0"/>
              <a:t>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w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uniform distribution</a:t>
            </a:r>
            <a:r>
              <a:rPr kumimoji="1" lang="ko-KR" altLang="en-US" dirty="0"/>
              <a:t>을 따름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미니 배치에서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다른 이미지 하나를 사용함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레이블 값을 </a:t>
            </a:r>
            <a:r>
              <a:rPr kumimoji="1" lang="en-US" altLang="ko-KR" dirty="0"/>
              <a:t>equation (1)</a:t>
            </a:r>
            <a:r>
              <a:rPr kumimoji="1" lang="ko-KR" altLang="en-US" dirty="0"/>
              <a:t>을 이용해 수정함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(x: </a:t>
            </a:r>
            <a:r>
              <a:rPr kumimoji="1" lang="ko-KR" altLang="en-US" dirty="0"/>
              <a:t>이미지</a:t>
            </a:r>
            <a:r>
              <a:rPr kumimoji="1" lang="en-US" altLang="ko-KR" dirty="0"/>
              <a:t> , y: </a:t>
            </a:r>
            <a:r>
              <a:rPr kumimoji="1" lang="ko-KR" altLang="en-US" dirty="0"/>
              <a:t>레이블</a:t>
            </a:r>
            <a:r>
              <a:rPr kumimoji="1" lang="en-US" altLang="ko-KR" dirty="0"/>
              <a:t> , M: </a:t>
            </a:r>
            <a:r>
              <a:rPr kumimoji="1" lang="ko-KR" altLang="en-US" dirty="0"/>
              <a:t>마스크</a:t>
            </a:r>
            <a:r>
              <a:rPr kumimoji="1" lang="en-US" altLang="ko-KR" dirty="0"/>
              <a:t> , </a:t>
            </a:r>
            <a:r>
              <a:rPr lang="el-GR" altLang="ko-Kore-KR" dirty="0"/>
              <a:t>λ</a:t>
            </a:r>
            <a:r>
              <a:rPr lang="en-US" altLang="ko-Kore-KR" dirty="0"/>
              <a:t>: </a:t>
            </a:r>
            <a:r>
              <a:rPr lang="ko-KR" altLang="en-US" dirty="0"/>
              <a:t>비율</a:t>
            </a:r>
            <a:r>
              <a:rPr kumimoji="1" lang="en-US" altLang="ko-KR" dirty="0"/>
              <a:t>)</a:t>
            </a: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1D0B45-9DDA-9044-B9DD-AAA950B63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1219495" y="4365688"/>
            <a:ext cx="4903107" cy="1119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1B3429-6202-7B44-BB1D-0F084D244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05"/>
          <a:stretch/>
        </p:blipFill>
        <p:spPr>
          <a:xfrm>
            <a:off x="1219494" y="5484949"/>
            <a:ext cx="4903107" cy="954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3AA67D-CB07-9A41-9F74-2CDFA170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2" y="5700836"/>
            <a:ext cx="4049025" cy="7382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C6FA12-2BF9-0249-915F-A909641C5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2" y="4864980"/>
            <a:ext cx="3230363" cy="6199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725978-F483-B343-9A25-32B63D370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4" y="5053609"/>
            <a:ext cx="1525226" cy="37100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F4BDE6-C294-B049-A3B8-C3E66E6F37CF}"/>
              </a:ext>
            </a:extLst>
          </p:cNvPr>
          <p:cNvCxnSpPr/>
          <p:nvPr/>
        </p:nvCxnSpPr>
        <p:spPr>
          <a:xfrm flipH="1">
            <a:off x="5291655" y="5921828"/>
            <a:ext cx="960671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06981836-9A05-6448-9AC7-6E5312D663A6}"/>
              </a:ext>
            </a:extLst>
          </p:cNvPr>
          <p:cNvCxnSpPr>
            <a:cxnSpLocks/>
          </p:cNvCxnSpPr>
          <p:nvPr/>
        </p:nvCxnSpPr>
        <p:spPr>
          <a:xfrm flipV="1">
            <a:off x="9158835" y="5484950"/>
            <a:ext cx="1604257" cy="817879"/>
          </a:xfrm>
          <a:prstGeom prst="bentConnector3">
            <a:avLst>
              <a:gd name="adj1" fmla="val 100213"/>
            </a:avLst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7286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Attentive </a:t>
            </a:r>
            <a:r>
              <a:rPr kumimoji="1" lang="en-US" altLang="ko-Kore-KR" sz="2000" b="1" dirty="0" err="1"/>
              <a:t>CutMix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CutMix</a:t>
            </a:r>
            <a:r>
              <a:rPr kumimoji="1" lang="ko-KR" altLang="en-US" dirty="0"/>
              <a:t>를 개선한 방법으로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attentive patches</a:t>
            </a:r>
            <a:r>
              <a:rPr kumimoji="1" lang="ko-KR" altLang="en-US" dirty="0"/>
              <a:t>를 선택하여 잘라 붙임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중요하지 않은 배경 영역을 잘라 붙이는 문제를 해결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CutMix</a:t>
            </a:r>
            <a:r>
              <a:rPr kumimoji="1" lang="ko-KR" altLang="en-US" dirty="0"/>
              <a:t> 와 동일한 수식으로 레이블을 계산함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ResNet50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7x7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 중 가장 높은 </a:t>
            </a:r>
            <a:r>
              <a:rPr kumimoji="1" lang="en-US" altLang="ko-KR" dirty="0"/>
              <a:t>responses</a:t>
            </a:r>
            <a:r>
              <a:rPr kumimoji="1" lang="ko-KR" altLang="en-US" dirty="0"/>
              <a:t>를 가진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개를 선택함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187D2-1DDE-784F-8783-5F4667F6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63" y="4256314"/>
            <a:ext cx="3266933" cy="2182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0E4F91-9FB1-3C44-B533-EB123117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1720712" y="4365688"/>
            <a:ext cx="4903107" cy="11192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F5E4C0-CF19-6B49-97DC-CCEFF1A3EB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88"/>
          <a:stretch/>
        </p:blipFill>
        <p:spPr>
          <a:xfrm>
            <a:off x="1720712" y="5484950"/>
            <a:ext cx="3964667" cy="9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3400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Others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F7E653-1C1A-7049-9F1D-2F7B10839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437068" y="2003489"/>
            <a:ext cx="4903107" cy="1119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F4488A-6F61-B441-B6F6-66319F0A8E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43580"/>
          <a:stretch/>
        </p:blipFill>
        <p:spPr>
          <a:xfrm>
            <a:off x="437068" y="3122750"/>
            <a:ext cx="3964667" cy="28302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E2A595-C467-C14C-A0A5-42CE010FF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6096000" y="2003489"/>
            <a:ext cx="4903107" cy="11192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DFB9D4-9CC4-F044-BFFB-FF7C4AB6D1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3" b="1158"/>
          <a:stretch/>
        </p:blipFill>
        <p:spPr>
          <a:xfrm>
            <a:off x="6096000" y="3122750"/>
            <a:ext cx="3964667" cy="28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486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2291508" y="3701143"/>
            <a:ext cx="3412607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17459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Up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MixUp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두 이미지의 </a:t>
            </a:r>
            <a:r>
              <a:rPr kumimoji="1" lang="en-US" altLang="ko-KR" dirty="0"/>
              <a:t>pixel values</a:t>
            </a:r>
            <a:r>
              <a:rPr kumimoji="1" lang="ko-KR" altLang="en-US" dirty="0"/>
              <a:t>의 값으로 계산된 이미지를 생성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Mixing factor </a:t>
            </a:r>
            <a:r>
              <a:rPr lang="el-GR" altLang="ko-Kore-KR" dirty="0"/>
              <a:t>λ</a:t>
            </a:r>
            <a:r>
              <a:rPr kumimoji="1" lang="ko-Kore-KR" altLang="en-US" dirty="0"/>
              <a:t>는 </a:t>
            </a:r>
            <a:r>
              <a:rPr kumimoji="1" lang="en-US" altLang="ko-Kore-KR" dirty="0"/>
              <a:t>beta distribution</a:t>
            </a:r>
            <a:r>
              <a:rPr kumimoji="1" lang="ko-Kore-KR" altLang="en-US" dirty="0"/>
              <a:t>을 따름</a:t>
            </a:r>
            <a:r>
              <a:rPr kumimoji="1" lang="en-US" altLang="ko-Kore-KR" dirty="0"/>
              <a:t>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레이블 값을 </a:t>
            </a:r>
            <a:r>
              <a:rPr kumimoji="1" lang="en-US" altLang="ko-KR" dirty="0"/>
              <a:t>equation (6)</a:t>
            </a:r>
            <a:r>
              <a:rPr kumimoji="1" lang="ko-KR" altLang="en-US" dirty="0"/>
              <a:t>을 이용해 수정함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(x: </a:t>
            </a:r>
            <a:r>
              <a:rPr kumimoji="1" lang="ko-KR" altLang="en-US" dirty="0"/>
              <a:t>이미지</a:t>
            </a:r>
            <a:r>
              <a:rPr kumimoji="1" lang="en-US" altLang="ko-KR" dirty="0"/>
              <a:t> , y: </a:t>
            </a:r>
            <a:r>
              <a:rPr kumimoji="1" lang="ko-KR" altLang="en-US" dirty="0"/>
              <a:t>레이블</a:t>
            </a:r>
            <a:r>
              <a:rPr kumimoji="1" lang="en-US" altLang="ko-KR" dirty="0"/>
              <a:t> , </a:t>
            </a:r>
            <a:r>
              <a:rPr lang="el-GR" altLang="ko-Kore-KR" dirty="0"/>
              <a:t>λ</a:t>
            </a:r>
            <a:r>
              <a:rPr lang="en-US" altLang="ko-Kore-KR" dirty="0"/>
              <a:t>: </a:t>
            </a:r>
            <a:r>
              <a:rPr lang="ko-KR" altLang="en-US" dirty="0"/>
              <a:t>비율</a:t>
            </a:r>
            <a:r>
              <a:rPr kumimoji="1" lang="en-US" altLang="ko-KR" dirty="0"/>
              <a:t>)</a:t>
            </a:r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7FFD28-6645-E544-9655-7A2422D8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1479473" y="4352131"/>
            <a:ext cx="5136174" cy="10989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F9E419-CD97-814F-8E0F-945C0CA39A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11"/>
          <a:stretch/>
        </p:blipFill>
        <p:spPr>
          <a:xfrm>
            <a:off x="1479472" y="5471392"/>
            <a:ext cx="5136177" cy="9676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C443E4-B446-6142-A69F-D07DC1630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52" y="5115913"/>
            <a:ext cx="3787275" cy="7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146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Up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AugMix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원본 이미지를 복제하여 </a:t>
            </a:r>
            <a:r>
              <a:rPr kumimoji="1" lang="en-US" altLang="ko-Kore-KR" dirty="0"/>
              <a:t>transform </a:t>
            </a:r>
            <a:r>
              <a:rPr kumimoji="1" lang="ko-Kore-KR" altLang="en-US" dirty="0"/>
              <a:t>후 </a:t>
            </a:r>
            <a:r>
              <a:rPr kumimoji="1" lang="en-US" altLang="ko-Kore-KR" dirty="0"/>
              <a:t>mix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Operations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: contrast, brightness, sharpness, </a:t>
            </a:r>
            <a:r>
              <a:rPr kumimoji="1" lang="ko-Kore-KR" altLang="en-US" dirty="0"/>
              <a:t>픽셀값 정규화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색상 단순화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회전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구김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픽셀밀기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</a:t>
            </a:r>
            <a:r>
              <a:rPr kumimoji="1" lang="ko-Kore-KR" altLang="en-US" dirty="0"/>
              <a:t>개의 병렬 체인은 랜덤으로 </a:t>
            </a:r>
            <a:r>
              <a:rPr kumimoji="1" lang="en-US" altLang="ko-Kore-KR" dirty="0"/>
              <a:t>operation</a:t>
            </a:r>
            <a:r>
              <a:rPr kumimoji="1" lang="ko-Kore-KR" altLang="en-US" dirty="0"/>
              <a:t>의 갯수와 종류를 선택해 원본 이미지에 적용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3</a:t>
            </a:r>
            <a:r>
              <a:rPr kumimoji="1" lang="ko-KR" altLang="en-US" dirty="0"/>
              <a:t>개의 이미지를 하나로 </a:t>
            </a:r>
            <a:r>
              <a:rPr kumimoji="1" lang="en-US" altLang="ko-KR" dirty="0"/>
              <a:t>mix -&gt; </a:t>
            </a:r>
            <a:r>
              <a:rPr kumimoji="1" lang="ko-KR" altLang="en-US" dirty="0"/>
              <a:t>원본과 다시 한번 </a:t>
            </a:r>
            <a:r>
              <a:rPr kumimoji="1" lang="en-US" altLang="ko-KR" dirty="0"/>
              <a:t>mix</a:t>
            </a:r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7FFD28-6645-E544-9655-7A2422D8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1198523" y="4386014"/>
            <a:ext cx="5136174" cy="10989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1FD079-AABD-8345-9999-445CED540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41"/>
          <a:stretch/>
        </p:blipFill>
        <p:spPr>
          <a:xfrm>
            <a:off x="1198523" y="5484949"/>
            <a:ext cx="4133642" cy="954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7631A1-0F4C-E94E-BD9E-E560EBB2C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83" y="4118584"/>
            <a:ext cx="3778523" cy="23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578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Up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Others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7FFD28-6645-E544-9655-7A2422D8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437068" y="2017388"/>
            <a:ext cx="5136174" cy="10989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1FD079-AABD-8345-9999-445CED540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4" b="50124"/>
          <a:stretch/>
        </p:blipFill>
        <p:spPr>
          <a:xfrm>
            <a:off x="437068" y="3116323"/>
            <a:ext cx="4133642" cy="19720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339B5D-270D-0D47-A764-4DD19DA31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6096000" y="2017388"/>
            <a:ext cx="5136174" cy="1098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EF0691-1DF1-214A-9D44-E33A080EF6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6808"/>
          <a:stretch/>
        </p:blipFill>
        <p:spPr>
          <a:xfrm>
            <a:off x="6096000" y="3116323"/>
            <a:ext cx="4133642" cy="19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2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423578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13930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073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888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1079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6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145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85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1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2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9722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198494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7903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539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/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49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/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31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3" name="위쪽/아래쪽 화살표[U] 2">
            <a:extLst>
              <a:ext uri="{FF2B5EF4-FFF2-40B4-BE49-F238E27FC236}">
                <a16:creationId xmlns:a16="http://schemas.microsoft.com/office/drawing/2014/main" id="{CAF8E8E0-3646-5446-AE4D-A33130F42E2E}"/>
              </a:ext>
            </a:extLst>
          </p:cNvPr>
          <p:cNvSpPr/>
          <p:nvPr/>
        </p:nvSpPr>
        <p:spPr>
          <a:xfrm>
            <a:off x="10688093" y="3605994"/>
            <a:ext cx="369869" cy="5514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256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406154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1855075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solidFill>
                  <a:srgbClr val="333333"/>
                </a:solidFill>
                <a:latin typeface="Noto Sans" panose="020B0604020202020204" pitchFamily="34" charset="0"/>
              </a:rPr>
              <a:t>AdamW</a:t>
            </a: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warmup of 10k steps and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SGD, 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cosine learning rate schedule with a linear warmup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79050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Specifications of the Mixer architectures.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L/16 is the best model.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1DF23-0CD4-F447-8E2B-24EA3112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9" y="3098737"/>
            <a:ext cx="9042481" cy="3340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C23BC3-1F62-6043-9D71-AEE9D477A84A}"/>
              </a:ext>
            </a:extLst>
          </p:cNvPr>
          <p:cNvSpPr/>
          <p:nvPr/>
        </p:nvSpPr>
        <p:spPr>
          <a:xfrm>
            <a:off x="8445357" y="4212404"/>
            <a:ext cx="719191" cy="22266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110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Pink = Mixers, Yellow = CNN-based models, Blue = Attention-based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Big size of upstream dataset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It's not the best, but it's fast and accurate.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74D56-7B9E-5B4C-ABC9-B8D952097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1"/>
          <a:stretch/>
        </p:blipFill>
        <p:spPr>
          <a:xfrm>
            <a:off x="2897141" y="3429000"/>
            <a:ext cx="6397718" cy="301005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573D207D-27DE-0E4F-8AB4-F4BC35043201}"/>
              </a:ext>
            </a:extLst>
          </p:cNvPr>
          <p:cNvSpPr/>
          <p:nvPr/>
        </p:nvSpPr>
        <p:spPr>
          <a:xfrm>
            <a:off x="3198345" y="4288321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E337C06-A3E4-7640-B3FE-138A4D893593}"/>
              </a:ext>
            </a:extLst>
          </p:cNvPr>
          <p:cNvSpPr/>
          <p:nvPr/>
        </p:nvSpPr>
        <p:spPr>
          <a:xfrm>
            <a:off x="3198345" y="5221850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62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9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describe a very simple architecture for vision.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believe these results open many questions.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hope that our results spark further research, beyond the convolution and self-attention.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17073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402637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9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2253766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02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9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916527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1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</a:t>
            </a:r>
            <a:r>
              <a:rPr kumimoji="1" lang="en-US" altLang="ko-KR" dirty="0"/>
              <a:t>16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16</a:t>
            </a:r>
            <a:r>
              <a:rPr kumimoji="1" lang="en-US" altLang="ko-Kore-KR" dirty="0"/>
              <a:t>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DCA013-CB6D-384E-B077-24C6E812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09" y="4317980"/>
            <a:ext cx="1397299" cy="125615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F56B72-D4FB-0E43-BFF4-D60DF9F60A2E}"/>
              </a:ext>
            </a:extLst>
          </p:cNvPr>
          <p:cNvSpPr txBox="1"/>
          <p:nvPr/>
        </p:nvSpPr>
        <p:spPr>
          <a:xfrm>
            <a:off x="1376315" y="5574138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image encoder</a:t>
            </a:r>
            <a:endParaRPr kumimoji="1" lang="ko-Kore-KR" altLang="en-US" sz="11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03C7D007-7763-AF49-8CDC-BED2C5053606}"/>
              </a:ext>
            </a:extLst>
          </p:cNvPr>
          <p:cNvSpPr/>
          <p:nvPr/>
        </p:nvSpPr>
        <p:spPr>
          <a:xfrm>
            <a:off x="3011270" y="4838180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496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of </a:t>
            </a:r>
            <a:r>
              <a:rPr kumimoji="1" lang="en-US" altLang="ko-Kore-KR" dirty="0"/>
              <a:t>locations summed with learned embeddings(=is foreground)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make embedding </a:t>
            </a:r>
            <a:r>
              <a:rPr lang="en" altLang="ko-Kore-KR" dirty="0"/>
              <a:t>and image embedding are added element-wise</a:t>
            </a:r>
            <a:endParaRPr kumimoji="1" lang="en-US" altLang="ko-Kore-KR" dirty="0"/>
          </a:p>
          <a:p>
            <a:r>
              <a:rPr kumimoji="1" lang="en-US" altLang="ko-Kore-KR" dirty="0"/>
              <a:t>                (</a:t>
            </a:r>
            <a:r>
              <a:rPr lang="en" altLang="ko-Kore-KR" dirty="0"/>
              <a:t>downscale mask embedding to 16× lower resolution and 1x1 Conv)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73A35D-AF2D-8C44-A4FF-2269F377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3" y="5832356"/>
            <a:ext cx="1847017" cy="63345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6A6F5-B1E1-C845-B8E2-3B1F0BD7CA53}"/>
              </a:ext>
            </a:extLst>
          </p:cNvPr>
          <p:cNvSpPr txBox="1"/>
          <p:nvPr/>
        </p:nvSpPr>
        <p:spPr>
          <a:xfrm>
            <a:off x="831785" y="5570746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prompt encoder</a:t>
            </a:r>
            <a:endParaRPr kumimoji="1" lang="ko-Kore-KR" altLang="en-US" sz="11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522770D-7655-5541-804C-FAAE6A5B5BAD}"/>
              </a:ext>
            </a:extLst>
          </p:cNvPr>
          <p:cNvSpPr/>
          <p:nvPr/>
        </p:nvSpPr>
        <p:spPr>
          <a:xfrm>
            <a:off x="3011270" y="6041203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062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B296AB-ED90-B140-B7DC-16D726D32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50" y="3119776"/>
            <a:ext cx="3045484" cy="97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A12FE-2564-0440-A12D-FA5391A1C860}"/>
              </a:ext>
            </a:extLst>
          </p:cNvPr>
          <p:cNvSpPr txBox="1"/>
          <p:nvPr/>
        </p:nvSpPr>
        <p:spPr>
          <a:xfrm>
            <a:off x="8616984" y="2811999"/>
            <a:ext cx="1640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[point-wise MLP]</a:t>
            </a:r>
            <a:endParaRPr kumimoji="1" lang="ko-Kore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7A99E0-522F-BC43-AE4D-514330368A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1"/>
          <a:stretch/>
        </p:blipFill>
        <p:spPr>
          <a:xfrm>
            <a:off x="10438640" y="4363675"/>
            <a:ext cx="1316294" cy="2217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A8A130-3A69-104A-B673-7A8C12057D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4"/>
          <a:stretch/>
        </p:blipFill>
        <p:spPr>
          <a:xfrm>
            <a:off x="10602930" y="4119827"/>
            <a:ext cx="1152004" cy="2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2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r>
              <a:rPr kumimoji="1" lang="en-US" altLang="ko-Kore-KR" dirty="0"/>
              <a:t>          This Q is last token embedding after 7 layers(=1 of full decoder + self attn + cross attn + MLP)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output to a small 3-layer MLP. (for matching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dot product</a:t>
            </a:r>
            <a:r>
              <a:rPr kumimoji="1" lang="en-US" altLang="ko-KR" dirty="0"/>
              <a:t>(=@)</a:t>
            </a:r>
            <a:r>
              <a:rPr kumimoji="1" lang="en-US" altLang="ko-Kore-KR" dirty="0"/>
              <a:t>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DFAAB-9020-5441-ADDF-8D56655A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1" y="3713077"/>
            <a:ext cx="2030983" cy="1181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FD46E-A212-1C49-9F2F-12D3F9A9C43D}"/>
              </a:ext>
            </a:extLst>
          </p:cNvPr>
          <p:cNvSpPr txBox="1"/>
          <p:nvPr/>
        </p:nvSpPr>
        <p:spPr>
          <a:xfrm>
            <a:off x="9632750" y="3405300"/>
            <a:ext cx="184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[small 3-layer MLP]</a:t>
            </a:r>
            <a:endParaRPr kumimoji="1" lang="ko-Kore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683EB-91CC-A745-833E-6D07287193B7}"/>
              </a:ext>
            </a:extLst>
          </p:cNvPr>
          <p:cNvSpPr txBox="1"/>
          <p:nvPr/>
        </p:nvSpPr>
        <p:spPr>
          <a:xfrm>
            <a:off x="9632750" y="4894562"/>
            <a:ext cx="218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Lower dim = bigger size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6232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three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45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5)</a:t>
            </a:r>
            <a:r>
              <a:rPr kumimoji="1" lang="ko-KR" altLang="en-US" dirty="0"/>
              <a:t> </a:t>
            </a:r>
            <a:r>
              <a:rPr kumimoji="1" lang="en-US" altLang="ko-KR" dirty="0"/>
              <a:t>New point is 1’s foreground point. Repeat this process in automatic.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9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(4.3M masks)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6 times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this stage</a:t>
            </a:r>
            <a:r>
              <a:rPr kumimoji="1" lang="en-US" altLang="ko-Kore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60F539-23B0-9F4E-A434-B403C450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720E4C-D94A-0647-A8E3-0B8BCCA3C934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Existed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B26E87-D349-1E48-A602-0D6CA19FE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5EFD063E-A81A-4943-9AF3-7EDFAF3C3380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D7A17E-F904-CA4D-A71E-607F079F6E42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F466CD84-AE0A-CC4D-826E-0E766F75320E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C8131-6F4A-794E-8C38-9208759C7F84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C1C4FB-2E3E-8A48-AD40-4292018BD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F28BCED-AFAB-2A47-AC5E-BE36E014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C4D3E90D-A203-2A40-9BDD-DAA4CBC44B64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F82C5-2D3D-3140-B372-A3857628B8FE}"/>
              </a:ext>
            </a:extLst>
          </p:cNvPr>
          <p:cNvSpPr txBox="1"/>
          <p:nvPr/>
        </p:nvSpPr>
        <p:spPr>
          <a:xfrm>
            <a:off x="8570601" y="4778503"/>
            <a:ext cx="126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Click</a:t>
            </a:r>
          </a:p>
          <a:p>
            <a:pPr algn="ctr"/>
            <a:r>
              <a:rPr kumimoji="1" lang="en-US" altLang="ko-Kore-KR" sz="1400" b="1" dirty="0"/>
              <a:t>Brush/Eraser</a:t>
            </a:r>
          </a:p>
        </p:txBody>
      </p:sp>
    </p:spTree>
    <p:extLst>
      <p:ext uri="{BB962C8B-B14F-4D97-AF65-F5344CB8AC3E}">
        <p14:creationId xmlns:p14="http://schemas.microsoft.com/office/powerpoint/2010/main" val="2954789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Semi-automatic stage (10.2M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9FFD1-A05C-B746-99B3-1BCEF6AC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84364-84DF-3441-9DEC-3D8B49B7901C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Manual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CF2383-4144-A94E-AECF-E9958D7E3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BB27469-18C5-1A49-92BE-56A6611A592E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8926A-9D92-2140-BC39-AC74B66AE424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6FEC9EAC-6DF4-B74F-A7CA-79EC34E9CF6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89488-8AC3-BC4F-9D07-AA7DEAC5B81F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0A811CF-1C55-FB42-AFB9-374792FA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6D8DA7-E2D7-AE4E-85C8-FCE208B8E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D6D6A42-733E-C34C-9084-A298B4EE4A4D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797F1-93A3-B940-A69F-A2DB5811F224}"/>
              </a:ext>
            </a:extLst>
          </p:cNvPr>
          <p:cNvSpPr txBox="1"/>
          <p:nvPr/>
        </p:nvSpPr>
        <p:spPr>
          <a:xfrm>
            <a:off x="8348010" y="4993946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Only click for add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5457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 (1.1B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For fully automatic, we need to apply two major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enough masks -&gt; model predict valid masks.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ambiguity-aware -&gt; model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NMS has been applied for duplicate mask deletion.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A4AE15-C95C-E141-8F0D-6CE333D2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DA0BB-2AE4-EB40-92DE-C71D801F52F5}"/>
              </a:ext>
            </a:extLst>
          </p:cNvPr>
          <p:cNvSpPr txBox="1"/>
          <p:nvPr/>
        </p:nvSpPr>
        <p:spPr>
          <a:xfrm>
            <a:off x="474212" y="5906693"/>
            <a:ext cx="227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Semi-auto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66F102-1BBE-0A4D-8E6E-0A782181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97BB385E-FE9B-1F4A-A0B1-2F9D30440A06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45C27-72A3-AE43-A7C4-70E65FDCECBD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070E77A8-30CA-6942-9043-297E08518F4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DCD376-D797-C74B-BB81-C9D8CBFDCAA4}"/>
              </a:ext>
            </a:extLst>
          </p:cNvPr>
          <p:cNvSpPr txBox="1"/>
          <p:nvPr/>
        </p:nvSpPr>
        <p:spPr>
          <a:xfrm>
            <a:off x="5027566" y="477850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</a:p>
          <a:p>
            <a:pPr algn="ctr"/>
            <a:r>
              <a:rPr kumimoji="1" lang="en-US" altLang="ko-Kore-KR" sz="1400" b="1" dirty="0"/>
              <a:t>(=labeling)</a:t>
            </a:r>
            <a:endParaRPr kumimoji="1" lang="ko-Kore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A360D-7651-E143-BA19-BEAE74ED0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0E7CB5-6699-0E42-89BC-28D00F96E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1" name="곱하기 30">
            <a:extLst>
              <a:ext uri="{FF2B5EF4-FFF2-40B4-BE49-F238E27FC236}">
                <a16:creationId xmlns:a16="http://schemas.microsoft.com/office/drawing/2014/main" id="{39AE1E85-24CE-1C4E-B663-5A88E8355001}"/>
              </a:ext>
            </a:extLst>
          </p:cNvPr>
          <p:cNvSpPr/>
          <p:nvPr/>
        </p:nvSpPr>
        <p:spPr>
          <a:xfrm>
            <a:off x="9832535" y="4662612"/>
            <a:ext cx="1508760" cy="1480544"/>
          </a:xfrm>
          <a:prstGeom prst="mathMultiply">
            <a:avLst>
              <a:gd name="adj1" fmla="val 13484"/>
            </a:avLst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715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243780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59785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Masked Autoencoders Are Scalable Vision Learners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Kaiming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 Proceedings of the IEEE/CVF conference on computer vision and pattern recognition. 2022. p. 16000-16009.</a:t>
            </a:r>
          </a:p>
        </p:txBody>
      </p:sp>
    </p:spTree>
    <p:extLst>
      <p:ext uri="{BB962C8B-B14F-4D97-AF65-F5344CB8AC3E}">
        <p14:creationId xmlns:p14="http://schemas.microsoft.com/office/powerpoint/2010/main" val="468108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autoencoders(MAE) are scalable self-supervised learners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Train large models efficiently and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 approach to learning high-capacity models that generalize well.</a:t>
            </a:r>
          </a:p>
        </p:txBody>
      </p:sp>
    </p:spTree>
    <p:extLst>
      <p:ext uri="{BB962C8B-B14F-4D97-AF65-F5344CB8AC3E}">
        <p14:creationId xmlns:p14="http://schemas.microsoft.com/office/powerpoint/2010/main" val="22544283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idea of masked autoencoders, methods of BERT NLP models, is applicable in CV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autoencoding methods in CV lags behind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ask: what makes MAE different between CV and NLP?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) Architectures (CNN) -&gt; This gap has been addressed with the ViT.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(ii) Information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(iii) The autoencoder’s decoder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a very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random patches.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FE812-8F02-9E47-A98B-90DA044B6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6059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45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Ideas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 a high portion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 are human-generated signals and images are natural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Languages’ information density is higher than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 models predict only few missing words. And CV model need to mask a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strategy reduces redundancy and this task requires holistic understanding.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Masking random patches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CV, the decoder reconstructs pixels that is a lower sematic level than recognition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NLP, the decoder reconstructs missing words that contain rich semantic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Reconstructs missing patches with mask tokens(=position) can solve this problem.</a:t>
            </a:r>
          </a:p>
        </p:txBody>
      </p:sp>
    </p:spTree>
    <p:extLst>
      <p:ext uri="{BB962C8B-B14F-4D97-AF65-F5344CB8AC3E}">
        <p14:creationId xmlns:p14="http://schemas.microsoft.com/office/powerpoint/2010/main" val="27320351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Following ViT, we divide an image into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Random sampling with a high masking ratio can reduce redundancy.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cannot be easily solved by extrapolation from neighboring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30D8A-A6CF-AD4A-823B-0B040513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A67CA1-1032-D547-AC41-A40F1DD3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AE0E6-5EAD-CC48-8C49-89E04150FA25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9B683-7F93-584D-9456-2B0CFEE228FF}"/>
              </a:ext>
            </a:extLst>
          </p:cNvPr>
          <p:cNvSpPr/>
          <p:nvPr/>
        </p:nvSpPr>
        <p:spPr>
          <a:xfrm>
            <a:off x="225334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6983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encoder is a ViT but applied only on unmasked patches. Masked patches are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small subset(=25% of full set) and output the small subset.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allows us to train very large encoders with only a fraction of compute and memory.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3037114" y="4404759"/>
            <a:ext cx="936171" cy="163681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071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full set of unmasked patches and mask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add positional embeddings to all tokens in this full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decoder is only used during pre-training to perform the reconstruction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with smaller, narrower and shallower than the encoder. (lightweight decoder)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4058194" y="4298154"/>
            <a:ext cx="796836" cy="195024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8323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Reconstruction target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Predicting the pixel values for each masked patch.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decoder’s output is reshaped to form a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loss function computes the MSE in the pixel space. (Compute only on masked patches)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C313CF-79AA-8843-86AB-7DE5CF70F1D2}"/>
              </a:ext>
            </a:extLst>
          </p:cNvPr>
          <p:cNvSpPr/>
          <p:nvPr/>
        </p:nvSpPr>
        <p:spPr>
          <a:xfrm>
            <a:off x="491717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9141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Baseline: ViT-L/16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is very big and tends to overfit.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can train better than original with a good strong regularization recipe.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fine-tuning is only for 50 epochs (vs 200 from scratch).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1EB39-9BD4-6A4D-85EF-A31EC122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4364895"/>
            <a:ext cx="4053563" cy="2074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E2295-F949-5649-9170-BB997C34E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3828917"/>
            <a:ext cx="4053562" cy="443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4628F1-5201-E442-825B-97A6ECDDC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95" y="4399996"/>
            <a:ext cx="1199124" cy="2074161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7A3AE363-9B33-294B-BB2A-D35B566895BE}"/>
              </a:ext>
            </a:extLst>
          </p:cNvPr>
          <p:cNvSpPr/>
          <p:nvPr/>
        </p:nvSpPr>
        <p:spPr>
          <a:xfrm>
            <a:off x="8196942" y="527379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67392D-8E88-EF46-9859-8FBA17E20649}"/>
              </a:ext>
            </a:extLst>
          </p:cNvPr>
          <p:cNvSpPr/>
          <p:nvPr/>
        </p:nvSpPr>
        <p:spPr>
          <a:xfrm>
            <a:off x="8920509" y="4664190"/>
            <a:ext cx="244209" cy="154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8977F898-8E9C-1C4B-8375-C83C34BA3AB8}"/>
              </a:ext>
            </a:extLst>
          </p:cNvPr>
          <p:cNvSpPr/>
          <p:nvPr/>
        </p:nvSpPr>
        <p:spPr>
          <a:xfrm>
            <a:off x="9393704" y="527645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4B6AE-2A51-6C46-88B8-F765B16F6D67}"/>
              </a:ext>
            </a:extLst>
          </p:cNvPr>
          <p:cNvSpPr txBox="1"/>
          <p:nvPr/>
        </p:nvSpPr>
        <p:spPr>
          <a:xfrm>
            <a:off x="10087199" y="527379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Output</a:t>
            </a:r>
            <a:endParaRPr kumimoji="1" lang="ko-Kore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D1EBC9-2CA2-B046-A7AD-8C5CF1FF9FE9}"/>
              </a:ext>
            </a:extLst>
          </p:cNvPr>
          <p:cNvSpPr txBox="1"/>
          <p:nvPr/>
        </p:nvSpPr>
        <p:spPr>
          <a:xfrm>
            <a:off x="8069184" y="4750570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MLP</a:t>
            </a:r>
          </a:p>
          <a:p>
            <a:pPr algn="ctr"/>
            <a:r>
              <a:rPr kumimoji="1" lang="en-US" altLang="ko-Kore-KR" sz="1400" dirty="0"/>
              <a:t>Head</a:t>
            </a:r>
            <a:endParaRPr kumimoji="1"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02948-FB6B-2D45-A180-2E2ADD27542C}"/>
              </a:ext>
            </a:extLst>
          </p:cNvPr>
          <p:cNvSpPr txBox="1"/>
          <p:nvPr/>
        </p:nvSpPr>
        <p:spPr>
          <a:xfrm>
            <a:off x="8492623" y="6207178"/>
            <a:ext cx="1099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Confidence</a:t>
            </a:r>
            <a:endParaRPr kumimoji="1" lang="ko-Kore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6B9DFB-4645-CC41-AC62-86B9EFC0B47D}"/>
              </a:ext>
            </a:extLst>
          </p:cNvPr>
          <p:cNvSpPr txBox="1"/>
          <p:nvPr/>
        </p:nvSpPr>
        <p:spPr>
          <a:xfrm>
            <a:off x="9332107" y="4966013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Max</a:t>
            </a:r>
            <a:endParaRPr kumimoji="1" lang="ko-Kore-KR" altLang="en-US" sz="1400" dirty="0"/>
          </a:p>
        </p:txBody>
      </p:sp>
      <p:sp>
        <p:nvSpPr>
          <p:cNvPr id="23" name="왼쪽 대괄호[L] 22">
            <a:extLst>
              <a:ext uri="{FF2B5EF4-FFF2-40B4-BE49-F238E27FC236}">
                <a16:creationId xmlns:a16="http://schemas.microsoft.com/office/drawing/2014/main" id="{5F12EE5A-B040-6041-8ACA-0D6A4AF0D1F9}"/>
              </a:ext>
            </a:extLst>
          </p:cNvPr>
          <p:cNvSpPr/>
          <p:nvPr/>
        </p:nvSpPr>
        <p:spPr>
          <a:xfrm rot="5400000">
            <a:off x="7611589" y="3286968"/>
            <a:ext cx="143556" cy="2028637"/>
          </a:xfrm>
          <a:prstGeom prst="leftBracket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92D050"/>
              </a:solidFill>
            </a:endParaRPr>
          </a:p>
        </p:txBody>
      </p:sp>
      <p:sp>
        <p:nvSpPr>
          <p:cNvPr id="24" name="왼쪽 대괄호[L] 23">
            <a:extLst>
              <a:ext uri="{FF2B5EF4-FFF2-40B4-BE49-F238E27FC236}">
                <a16:creationId xmlns:a16="http://schemas.microsoft.com/office/drawing/2014/main" id="{A154A6EF-E6D8-6642-B20D-8D86709E51E3}"/>
              </a:ext>
            </a:extLst>
          </p:cNvPr>
          <p:cNvSpPr/>
          <p:nvPr/>
        </p:nvSpPr>
        <p:spPr>
          <a:xfrm rot="5400000">
            <a:off x="8311656" y="3644439"/>
            <a:ext cx="143558" cy="628502"/>
          </a:xfrm>
          <a:prstGeom prst="leftBracket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DB0D4-09D6-A549-9C06-40B2E0906BE8}"/>
              </a:ext>
            </a:extLst>
          </p:cNvPr>
          <p:cNvSpPr txBox="1"/>
          <p:nvPr/>
        </p:nvSpPr>
        <p:spPr>
          <a:xfrm>
            <a:off x="7716104" y="3579134"/>
            <a:ext cx="1334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linear probing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A16CAD-1D80-EC48-83E6-B8BAA1622128}"/>
              </a:ext>
            </a:extLst>
          </p:cNvPr>
          <p:cNvSpPr txBox="1"/>
          <p:nvPr/>
        </p:nvSpPr>
        <p:spPr>
          <a:xfrm>
            <a:off x="6596210" y="3906879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92D050"/>
                </a:solidFill>
              </a:rPr>
              <a:t>fine-tuning</a:t>
            </a:r>
            <a:endParaRPr kumimoji="1" lang="ko-Kore-KR" altLang="en-US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48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masking ratio, decoder design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ratio of 75% is good for both linear probing and fine-tuning. (BERT’s</a:t>
            </a:r>
            <a:r>
              <a:rPr kumimoji="1" lang="ko-KR" altLang="en-US" dirty="0"/>
              <a:t> </a:t>
            </a:r>
            <a:r>
              <a:rPr kumimoji="1" lang="en-US" altLang="ko-KR" dirty="0"/>
              <a:t>typical</a:t>
            </a:r>
            <a:r>
              <a:rPr kumimoji="1" lang="en-US" altLang="ko-Kore-KR" dirty="0"/>
              <a:t> ratio is 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probing and fine-tuning results follow different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Decoder’s depth and width is not important to fine-tuning.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When decoder’s depth is shallower, encoder are more specialized for reconstruction(not recognition).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9B0A61-D8AC-E542-90D2-19F54109E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3" y="4299856"/>
            <a:ext cx="3085597" cy="1883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90D465-7B89-EB41-A5FB-8D39F4DC2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69" y="4299857"/>
            <a:ext cx="6842402" cy="188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80748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 token, augmentation, schedule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Skip the mask token [M] in the encoder and apply it later in the decoder.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works well using cropping or random-size even if using no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ablations thus far are based on 800-epoch pre-training but there is no saturation at 1600-epoch.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3B1242-9213-7545-84EF-4E30ACFF6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8" y="4302067"/>
            <a:ext cx="3407960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4E0F97-B7C3-7B4F-BCA9-1C16A015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16" y="4302067"/>
            <a:ext cx="3786948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7BFB7-33E4-AF4F-A7F3-C205DE271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22" y="4297773"/>
            <a:ext cx="3146610" cy="1885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641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Comparisons with previous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compare the fine-tuning results of self-supervised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By fine-tuning with a 448 size, we achieve 87.8% accuracy, using only 1N1K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result is based on vanilla ViT, and we expect advanced networks will perform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EDC8BF-92F0-0B4A-B6E1-E0FF82160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63" y="4143770"/>
            <a:ext cx="5843474" cy="2313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71750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Object detection and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fine-tune Mask R-CNN end-to-end on COCO.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report </a:t>
            </a:r>
            <a:r>
              <a:rPr kumimoji="1" lang="en-US" altLang="ko-Kore-KR" b="1" dirty="0"/>
              <a:t>box AP</a:t>
            </a:r>
            <a:r>
              <a:rPr kumimoji="1" lang="en-US" altLang="ko-Kore-KR" dirty="0"/>
              <a:t> for object detection and </a:t>
            </a:r>
            <a:r>
              <a:rPr kumimoji="1" lang="en-US" altLang="ko-Kore-KR" b="1" dirty="0"/>
              <a:t>mask AP</a:t>
            </a:r>
            <a:r>
              <a:rPr kumimoji="1" lang="en-US" altLang="ko-Kore-KR" dirty="0"/>
              <a:t> for instance segmentation.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Semantic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on ADE20K using </a:t>
            </a:r>
            <a:r>
              <a:rPr kumimoji="1" lang="en-US" altLang="ko-Kore-KR" dirty="0" err="1"/>
              <a:t>UperNet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7646C-9477-C542-B046-A156DF329BC8}"/>
              </a:ext>
            </a:extLst>
          </p:cNvPr>
          <p:cNvSpPr txBox="1"/>
          <p:nvPr/>
        </p:nvSpPr>
        <p:spPr>
          <a:xfrm>
            <a:off x="3896767" y="4420768"/>
            <a:ext cx="2017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AP : Average Precision</a:t>
            </a:r>
            <a:endParaRPr kumimoji="1" lang="ko-Kore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88F7E8-4551-C245-9641-C0999B12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8" y="4728545"/>
            <a:ext cx="5208843" cy="1710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160FC8-4A48-D64D-817A-72DBD5009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16" y="4728545"/>
            <a:ext cx="5208843" cy="1473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09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111618</TotalTime>
  <Words>9215</Words>
  <Application>Microsoft Macintosh PowerPoint</Application>
  <PresentationFormat>와이드스크린</PresentationFormat>
  <Paragraphs>2411</Paragraphs>
  <Slides>197</Slides>
  <Notes>197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197</vt:i4>
      </vt:variant>
    </vt:vector>
  </HeadingPairs>
  <TitlesOfParts>
    <vt:vector size="203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1905</cp:revision>
  <dcterms:created xsi:type="dcterms:W3CDTF">2018-02-21T02:23:39Z</dcterms:created>
  <dcterms:modified xsi:type="dcterms:W3CDTF">2023-08-31T02:03:49Z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